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0" r:id="rId10"/>
    <p:sldId id="261" r:id="rId11"/>
    <p:sldId id="262" r:id="rId12"/>
    <p:sldId id="272" r:id="rId13"/>
    <p:sldId id="273" r:id="rId14"/>
    <p:sldId id="271" r:id="rId15"/>
    <p:sldId id="263" r:id="rId16"/>
    <p:sldId id="265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02045-853B-423D-B9A4-577473ECA91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3DE3BC-E0FF-4B99-A093-2FD7373A44C1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nous nous </a:t>
          </a:r>
          <a:r>
            <a:rPr lang="fr-FR" dirty="0">
              <a:solidFill>
                <a:srgbClr val="FF0000"/>
              </a:solidFill>
            </a:rPr>
            <a:t>amusons</a:t>
          </a:r>
          <a:r>
            <a:rPr lang="fr-FR" dirty="0"/>
            <a:t> bien!</a:t>
          </a:r>
        </a:p>
      </dgm:t>
    </dgm:pt>
    <dgm:pt modelId="{2B5031A8-D42E-43C9-9EBD-A77F0EB1DAA1}" type="parTrans" cxnId="{6D137487-A40F-4B9D-8DA2-2AE1609044BE}">
      <dgm:prSet/>
      <dgm:spPr/>
      <dgm:t>
        <a:bodyPr/>
        <a:lstStyle/>
        <a:p>
          <a:endParaRPr lang="fr-FR"/>
        </a:p>
      </dgm:t>
    </dgm:pt>
    <dgm:pt modelId="{3A2A4B95-F156-4C38-BEC8-24A2F9E8E35A}" type="sibTrans" cxnId="{6D137487-A40F-4B9D-8DA2-2AE1609044BE}">
      <dgm:prSet/>
      <dgm:spPr/>
      <dgm:t>
        <a:bodyPr/>
        <a:lstStyle/>
        <a:p>
          <a:endParaRPr lang="fr-FR"/>
        </a:p>
      </dgm:t>
    </dgm:pt>
    <dgm:pt modelId="{E925CFC2-28F0-4FF6-86CF-6599DC813AF2}">
      <dgm:prSet phldrT="[Texte]" custT="1"/>
      <dgm:spPr/>
      <dgm:t>
        <a:bodyPr/>
        <a:lstStyle/>
        <a:p>
          <a:r>
            <a:rPr lang="fr-FR" sz="1800" dirty="0"/>
            <a:t>Cette proposition </a:t>
          </a:r>
          <a:r>
            <a:rPr lang="fr-FR" sz="2000" dirty="0"/>
            <a:t>peut</a:t>
          </a:r>
          <a:r>
            <a:rPr lang="fr-FR" sz="2400" dirty="0"/>
            <a:t> </a:t>
          </a:r>
          <a:r>
            <a:rPr lang="fr-FR" sz="1800" dirty="0"/>
            <a:t>fonctionner toute seule</a:t>
          </a:r>
        </a:p>
      </dgm:t>
    </dgm:pt>
    <dgm:pt modelId="{FB7DC720-F9B4-4BDE-AFD4-DA9ADA76BF81}" type="parTrans" cxnId="{4DBB5BE2-9126-4C09-902A-BE6611B267A6}">
      <dgm:prSet/>
      <dgm:spPr/>
      <dgm:t>
        <a:bodyPr/>
        <a:lstStyle/>
        <a:p>
          <a:endParaRPr lang="fr-FR"/>
        </a:p>
      </dgm:t>
    </dgm:pt>
    <dgm:pt modelId="{A2C2EFF0-C538-4E51-A510-3496181B4030}" type="sibTrans" cxnId="{4DBB5BE2-9126-4C09-902A-BE6611B267A6}">
      <dgm:prSet/>
      <dgm:spPr/>
      <dgm:t>
        <a:bodyPr/>
        <a:lstStyle/>
        <a:p>
          <a:endParaRPr lang="fr-FR"/>
        </a:p>
      </dgm:t>
    </dgm:pt>
    <dgm:pt modelId="{54F50492-CEB1-4839-84EB-7A380FCF53CF}" type="pres">
      <dgm:prSet presAssocID="{41C02045-853B-423D-B9A4-577473ECA912}" presName="Name0" presStyleCnt="0">
        <dgm:presLayoutVars>
          <dgm:dir/>
          <dgm:animLvl val="lvl"/>
          <dgm:resizeHandles/>
        </dgm:presLayoutVars>
      </dgm:prSet>
      <dgm:spPr/>
    </dgm:pt>
    <dgm:pt modelId="{83318CEF-554A-4784-8AE8-E9C61D81DEEF}" type="pres">
      <dgm:prSet presAssocID="{223DE3BC-E0FF-4B99-A093-2FD7373A44C1}" presName="linNode" presStyleCnt="0"/>
      <dgm:spPr/>
    </dgm:pt>
    <dgm:pt modelId="{012AAA34-3DD6-4997-9CCB-79E453B0A355}" type="pres">
      <dgm:prSet presAssocID="{223DE3BC-E0FF-4B99-A093-2FD7373A44C1}" presName="parentShp" presStyleLbl="node1" presStyleIdx="0" presStyleCnt="1" custScaleY="90378" custLinFactNeighborX="-28403" custLinFactNeighborY="2747">
        <dgm:presLayoutVars>
          <dgm:bulletEnabled val="1"/>
        </dgm:presLayoutVars>
      </dgm:prSet>
      <dgm:spPr/>
    </dgm:pt>
    <dgm:pt modelId="{B2D3A874-6D7D-4DB9-B71D-2C8CBD6C8824}" type="pres">
      <dgm:prSet presAssocID="{223DE3BC-E0FF-4B99-A093-2FD7373A44C1}" presName="childShp" presStyleLbl="bgAccFollowNode1" presStyleIdx="0" presStyleCnt="1" custScaleX="166667" custScaleY="88694" custLinFactNeighborX="57130" custLinFactNeighborY="1905">
        <dgm:presLayoutVars>
          <dgm:bulletEnabled val="1"/>
        </dgm:presLayoutVars>
      </dgm:prSet>
      <dgm:spPr/>
    </dgm:pt>
  </dgm:ptLst>
  <dgm:cxnLst>
    <dgm:cxn modelId="{85291D06-3178-4080-9457-6BD1871D7D28}" type="presOf" srcId="{41C02045-853B-423D-B9A4-577473ECA912}" destId="{54F50492-CEB1-4839-84EB-7A380FCF53CF}" srcOrd="0" destOrd="0" presId="urn:microsoft.com/office/officeart/2005/8/layout/vList6"/>
    <dgm:cxn modelId="{3E86BD2E-04EC-43C5-9A01-DCA5FFC83CED}" type="presOf" srcId="{223DE3BC-E0FF-4B99-A093-2FD7373A44C1}" destId="{012AAA34-3DD6-4997-9CCB-79E453B0A355}" srcOrd="0" destOrd="0" presId="urn:microsoft.com/office/officeart/2005/8/layout/vList6"/>
    <dgm:cxn modelId="{6D137487-A40F-4B9D-8DA2-2AE1609044BE}" srcId="{41C02045-853B-423D-B9A4-577473ECA912}" destId="{223DE3BC-E0FF-4B99-A093-2FD7373A44C1}" srcOrd="0" destOrd="0" parTransId="{2B5031A8-D42E-43C9-9EBD-A77F0EB1DAA1}" sibTransId="{3A2A4B95-F156-4C38-BEC8-24A2F9E8E35A}"/>
    <dgm:cxn modelId="{3DD7F6C9-8D75-40A3-BDDC-181E58A493C7}" type="presOf" srcId="{E925CFC2-28F0-4FF6-86CF-6599DC813AF2}" destId="{B2D3A874-6D7D-4DB9-B71D-2C8CBD6C8824}" srcOrd="0" destOrd="0" presId="urn:microsoft.com/office/officeart/2005/8/layout/vList6"/>
    <dgm:cxn modelId="{4DBB5BE2-9126-4C09-902A-BE6611B267A6}" srcId="{223DE3BC-E0FF-4B99-A093-2FD7373A44C1}" destId="{E925CFC2-28F0-4FF6-86CF-6599DC813AF2}" srcOrd="0" destOrd="0" parTransId="{FB7DC720-F9B4-4BDE-AFD4-DA9ADA76BF81}" sibTransId="{A2C2EFF0-C538-4E51-A510-3496181B4030}"/>
    <dgm:cxn modelId="{6B57EC9B-33F4-45F2-AEA6-EAE2D2D1F20A}" type="presParOf" srcId="{54F50492-CEB1-4839-84EB-7A380FCF53CF}" destId="{83318CEF-554A-4784-8AE8-E9C61D81DEEF}" srcOrd="0" destOrd="0" presId="urn:microsoft.com/office/officeart/2005/8/layout/vList6"/>
    <dgm:cxn modelId="{53F5B5FC-5A70-4E4F-B16B-F5072259CC6B}" type="presParOf" srcId="{83318CEF-554A-4784-8AE8-E9C61D81DEEF}" destId="{012AAA34-3DD6-4997-9CCB-79E453B0A355}" srcOrd="0" destOrd="0" presId="urn:microsoft.com/office/officeart/2005/8/layout/vList6"/>
    <dgm:cxn modelId="{FCFFA644-18EB-49C2-81A2-13B282E18D82}" type="presParOf" srcId="{83318CEF-554A-4784-8AE8-E9C61D81DEEF}" destId="{B2D3A874-6D7D-4DB9-B71D-2C8CBD6C882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02045-853B-423D-B9A4-577473ECA91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3DE3BC-E0FF-4B99-A093-2FD7373A44C1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Quand nous </a:t>
          </a:r>
          <a:r>
            <a:rPr lang="fr-FR" dirty="0">
              <a:solidFill>
                <a:srgbClr val="FF0000"/>
              </a:solidFill>
            </a:rPr>
            <a:t>allons </a:t>
          </a:r>
          <a:r>
            <a:rPr lang="fr-FR" dirty="0"/>
            <a:t>à la chasse aux papillons</a:t>
          </a:r>
        </a:p>
      </dgm:t>
    </dgm:pt>
    <dgm:pt modelId="{2B5031A8-D42E-43C9-9EBD-A77F0EB1DAA1}" type="parTrans" cxnId="{6D137487-A40F-4B9D-8DA2-2AE1609044BE}">
      <dgm:prSet/>
      <dgm:spPr/>
      <dgm:t>
        <a:bodyPr/>
        <a:lstStyle/>
        <a:p>
          <a:endParaRPr lang="fr-FR"/>
        </a:p>
      </dgm:t>
    </dgm:pt>
    <dgm:pt modelId="{3A2A4B95-F156-4C38-BEC8-24A2F9E8E35A}" type="sibTrans" cxnId="{6D137487-A40F-4B9D-8DA2-2AE1609044BE}">
      <dgm:prSet/>
      <dgm:spPr/>
      <dgm:t>
        <a:bodyPr/>
        <a:lstStyle/>
        <a:p>
          <a:endParaRPr lang="fr-FR"/>
        </a:p>
      </dgm:t>
    </dgm:pt>
    <dgm:pt modelId="{E925CFC2-28F0-4FF6-86CF-6599DC813AF2}">
      <dgm:prSet phldrT="[Texte]" custT="1"/>
      <dgm:spPr/>
      <dgm:t>
        <a:bodyPr/>
        <a:lstStyle/>
        <a:p>
          <a:r>
            <a:rPr lang="fr-FR" sz="1800" dirty="0"/>
            <a:t>Cette proposition </a:t>
          </a:r>
          <a:r>
            <a:rPr lang="fr-FR" sz="2000" dirty="0"/>
            <a:t>n’a pas de sens toute seule. On attend la suite.</a:t>
          </a:r>
          <a:endParaRPr lang="fr-FR" sz="1800" dirty="0"/>
        </a:p>
      </dgm:t>
    </dgm:pt>
    <dgm:pt modelId="{FB7DC720-F9B4-4BDE-AFD4-DA9ADA76BF81}" type="parTrans" cxnId="{4DBB5BE2-9126-4C09-902A-BE6611B267A6}">
      <dgm:prSet/>
      <dgm:spPr/>
      <dgm:t>
        <a:bodyPr/>
        <a:lstStyle/>
        <a:p>
          <a:endParaRPr lang="fr-FR"/>
        </a:p>
      </dgm:t>
    </dgm:pt>
    <dgm:pt modelId="{A2C2EFF0-C538-4E51-A510-3496181B4030}" type="sibTrans" cxnId="{4DBB5BE2-9126-4C09-902A-BE6611B267A6}">
      <dgm:prSet/>
      <dgm:spPr/>
      <dgm:t>
        <a:bodyPr/>
        <a:lstStyle/>
        <a:p>
          <a:endParaRPr lang="fr-FR"/>
        </a:p>
      </dgm:t>
    </dgm:pt>
    <dgm:pt modelId="{54F50492-CEB1-4839-84EB-7A380FCF53CF}" type="pres">
      <dgm:prSet presAssocID="{41C02045-853B-423D-B9A4-577473ECA912}" presName="Name0" presStyleCnt="0">
        <dgm:presLayoutVars>
          <dgm:dir/>
          <dgm:animLvl val="lvl"/>
          <dgm:resizeHandles/>
        </dgm:presLayoutVars>
      </dgm:prSet>
      <dgm:spPr/>
    </dgm:pt>
    <dgm:pt modelId="{83318CEF-554A-4784-8AE8-E9C61D81DEEF}" type="pres">
      <dgm:prSet presAssocID="{223DE3BC-E0FF-4B99-A093-2FD7373A44C1}" presName="linNode" presStyleCnt="0"/>
      <dgm:spPr/>
    </dgm:pt>
    <dgm:pt modelId="{012AAA34-3DD6-4997-9CCB-79E453B0A355}" type="pres">
      <dgm:prSet presAssocID="{223DE3BC-E0FF-4B99-A093-2FD7373A44C1}" presName="parentShp" presStyleLbl="node1" presStyleIdx="0" presStyleCnt="1" custScaleY="100000" custLinFactNeighborX="-28403" custLinFactNeighborY="2747">
        <dgm:presLayoutVars>
          <dgm:bulletEnabled val="1"/>
        </dgm:presLayoutVars>
      </dgm:prSet>
      <dgm:spPr/>
    </dgm:pt>
    <dgm:pt modelId="{B2D3A874-6D7D-4DB9-B71D-2C8CBD6C8824}" type="pres">
      <dgm:prSet presAssocID="{223DE3BC-E0FF-4B99-A093-2FD7373A44C1}" presName="childShp" presStyleLbl="bgAccFollowNode1" presStyleIdx="0" presStyleCnt="1" custScaleX="166667" custScaleY="88694" custLinFactNeighborX="57130" custLinFactNeighborY="1905">
        <dgm:presLayoutVars>
          <dgm:bulletEnabled val="1"/>
        </dgm:presLayoutVars>
      </dgm:prSet>
      <dgm:spPr/>
    </dgm:pt>
  </dgm:ptLst>
  <dgm:cxnLst>
    <dgm:cxn modelId="{85291D06-3178-4080-9457-6BD1871D7D28}" type="presOf" srcId="{41C02045-853B-423D-B9A4-577473ECA912}" destId="{54F50492-CEB1-4839-84EB-7A380FCF53CF}" srcOrd="0" destOrd="0" presId="urn:microsoft.com/office/officeart/2005/8/layout/vList6"/>
    <dgm:cxn modelId="{3E86BD2E-04EC-43C5-9A01-DCA5FFC83CED}" type="presOf" srcId="{223DE3BC-E0FF-4B99-A093-2FD7373A44C1}" destId="{012AAA34-3DD6-4997-9CCB-79E453B0A355}" srcOrd="0" destOrd="0" presId="urn:microsoft.com/office/officeart/2005/8/layout/vList6"/>
    <dgm:cxn modelId="{6D137487-A40F-4B9D-8DA2-2AE1609044BE}" srcId="{41C02045-853B-423D-B9A4-577473ECA912}" destId="{223DE3BC-E0FF-4B99-A093-2FD7373A44C1}" srcOrd="0" destOrd="0" parTransId="{2B5031A8-D42E-43C9-9EBD-A77F0EB1DAA1}" sibTransId="{3A2A4B95-F156-4C38-BEC8-24A2F9E8E35A}"/>
    <dgm:cxn modelId="{3DD7F6C9-8D75-40A3-BDDC-181E58A493C7}" type="presOf" srcId="{E925CFC2-28F0-4FF6-86CF-6599DC813AF2}" destId="{B2D3A874-6D7D-4DB9-B71D-2C8CBD6C8824}" srcOrd="0" destOrd="0" presId="urn:microsoft.com/office/officeart/2005/8/layout/vList6"/>
    <dgm:cxn modelId="{4DBB5BE2-9126-4C09-902A-BE6611B267A6}" srcId="{223DE3BC-E0FF-4B99-A093-2FD7373A44C1}" destId="{E925CFC2-28F0-4FF6-86CF-6599DC813AF2}" srcOrd="0" destOrd="0" parTransId="{FB7DC720-F9B4-4BDE-AFD4-DA9ADA76BF81}" sibTransId="{A2C2EFF0-C538-4E51-A510-3496181B4030}"/>
    <dgm:cxn modelId="{6B57EC9B-33F4-45F2-AEA6-EAE2D2D1F20A}" type="presParOf" srcId="{54F50492-CEB1-4839-84EB-7A380FCF53CF}" destId="{83318CEF-554A-4784-8AE8-E9C61D81DEEF}" srcOrd="0" destOrd="0" presId="urn:microsoft.com/office/officeart/2005/8/layout/vList6"/>
    <dgm:cxn modelId="{53F5B5FC-5A70-4E4F-B16B-F5072259CC6B}" type="presParOf" srcId="{83318CEF-554A-4784-8AE8-E9C61D81DEEF}" destId="{012AAA34-3DD6-4997-9CCB-79E453B0A355}" srcOrd="0" destOrd="0" presId="urn:microsoft.com/office/officeart/2005/8/layout/vList6"/>
    <dgm:cxn modelId="{FCFFA644-18EB-49C2-81A2-13B282E18D82}" type="presParOf" srcId="{83318CEF-554A-4784-8AE8-E9C61D81DEEF}" destId="{B2D3A874-6D7D-4DB9-B71D-2C8CBD6C882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F6CF2F-3048-4C1C-B558-9AFA91722AF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A045C73-1E90-4875-AE9E-D0509DA97F2D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/>
            <a:t>Quand nous </a:t>
          </a:r>
          <a:r>
            <a:rPr lang="fr-FR" dirty="0">
              <a:solidFill>
                <a:srgbClr val="FF0000"/>
              </a:solidFill>
            </a:rPr>
            <a:t>allons</a:t>
          </a:r>
          <a:r>
            <a:rPr lang="fr-FR" dirty="0"/>
            <a:t>   à la chasse aux papillons</a:t>
          </a:r>
        </a:p>
      </dgm:t>
    </dgm:pt>
    <dgm:pt modelId="{BF54D056-8209-4ADC-896D-13E760FCB5AE}" type="parTrans" cxnId="{1259E4BD-8B0C-4A4F-A4FC-F3547453162A}">
      <dgm:prSet/>
      <dgm:spPr/>
      <dgm:t>
        <a:bodyPr/>
        <a:lstStyle/>
        <a:p>
          <a:endParaRPr lang="fr-FR"/>
        </a:p>
      </dgm:t>
    </dgm:pt>
    <dgm:pt modelId="{9CD47382-88FB-4178-978D-169883F35128}" type="sibTrans" cxnId="{1259E4BD-8B0C-4A4F-A4FC-F3547453162A}">
      <dgm:prSet/>
      <dgm:spPr/>
      <dgm:t>
        <a:bodyPr/>
        <a:lstStyle/>
        <a:p>
          <a:endParaRPr lang="fr-FR"/>
        </a:p>
      </dgm:t>
    </dgm:pt>
    <dgm:pt modelId="{D91A955E-6E9A-4278-91D6-19A898E4B62F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/>
            <a:t>La proposition subordonnée est « complète »</a:t>
          </a:r>
        </a:p>
      </dgm:t>
    </dgm:pt>
    <dgm:pt modelId="{638923AE-990C-4E7F-A38F-6CC544AACBA7}" type="parTrans" cxnId="{DB5417A4-61D4-4109-B155-1E0292F27F94}">
      <dgm:prSet/>
      <dgm:spPr/>
      <dgm:t>
        <a:bodyPr/>
        <a:lstStyle/>
        <a:p>
          <a:endParaRPr lang="fr-FR"/>
        </a:p>
      </dgm:t>
    </dgm:pt>
    <dgm:pt modelId="{0DD6A57D-5F03-4D17-A032-E11EC8BF0666}" type="sibTrans" cxnId="{DB5417A4-61D4-4109-B155-1E0292F27F94}">
      <dgm:prSet/>
      <dgm:spPr/>
      <dgm:t>
        <a:bodyPr/>
        <a:lstStyle/>
        <a:p>
          <a:endParaRPr lang="fr-FR"/>
        </a:p>
      </dgm:t>
    </dgm:pt>
    <dgm:pt modelId="{DFD073AF-F81C-4EC3-9CE3-81783BF066C2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/>
            <a:t>son sujet "nous</a:t>
          </a:r>
        </a:p>
      </dgm:t>
    </dgm:pt>
    <dgm:pt modelId="{13548719-C0D7-4A5E-B418-2AE2DF6C3E0A}" type="parTrans" cxnId="{8260B128-2154-4C46-A3F1-4247C35CCF7D}">
      <dgm:prSet/>
      <dgm:spPr/>
      <dgm:t>
        <a:bodyPr/>
        <a:lstStyle/>
        <a:p>
          <a:endParaRPr lang="fr-FR"/>
        </a:p>
      </dgm:t>
    </dgm:pt>
    <dgm:pt modelId="{4736FB02-26E5-4BF0-875F-35E16C06C142}" type="sibTrans" cxnId="{8260B128-2154-4C46-A3F1-4247C35CCF7D}">
      <dgm:prSet/>
      <dgm:spPr/>
      <dgm:t>
        <a:bodyPr/>
        <a:lstStyle/>
        <a:p>
          <a:endParaRPr lang="fr-FR"/>
        </a:p>
      </dgm:t>
    </dgm:pt>
    <dgm:pt modelId="{F6452E35-AF6A-449B-9B49-798BD417B510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/>
            <a:t>son verbe 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dirty="0"/>
            <a:t>"allons", </a:t>
          </a:r>
        </a:p>
      </dgm:t>
    </dgm:pt>
    <dgm:pt modelId="{374C2D87-8403-47C6-9F0C-6A4310814093}" type="parTrans" cxnId="{6B521405-D1E6-40E0-8A1F-37BD9CC2F667}">
      <dgm:prSet/>
      <dgm:spPr/>
      <dgm:t>
        <a:bodyPr/>
        <a:lstStyle/>
        <a:p>
          <a:endParaRPr lang="fr-FR"/>
        </a:p>
      </dgm:t>
    </dgm:pt>
    <dgm:pt modelId="{BE4765DB-D7FE-40D5-9FEA-6D2AB76F2F4C}" type="sibTrans" cxnId="{6B521405-D1E6-40E0-8A1F-37BD9CC2F667}">
      <dgm:prSet/>
      <dgm:spPr/>
      <dgm:t>
        <a:bodyPr/>
        <a:lstStyle/>
        <a:p>
          <a:endParaRPr lang="fr-FR"/>
        </a:p>
      </dgm:t>
    </dgm:pt>
    <dgm:pt modelId="{A8152ECD-1E8D-4D53-A3ED-920BD4DB0D50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/>
            <a:t>son complément "à la chasse aux papillons"</a:t>
          </a:r>
        </a:p>
      </dgm:t>
    </dgm:pt>
    <dgm:pt modelId="{A13768DA-C5B0-4838-95BD-9C32F0AE7DA7}" type="parTrans" cxnId="{E750C8A6-2EB5-42CF-8AC3-E46EE6D4B76E}">
      <dgm:prSet/>
      <dgm:spPr/>
      <dgm:t>
        <a:bodyPr/>
        <a:lstStyle/>
        <a:p>
          <a:endParaRPr lang="fr-FR"/>
        </a:p>
      </dgm:t>
    </dgm:pt>
    <dgm:pt modelId="{0B1788C2-77B0-4691-842A-4B31D136FAAC}" type="sibTrans" cxnId="{E750C8A6-2EB5-42CF-8AC3-E46EE6D4B76E}">
      <dgm:prSet/>
      <dgm:spPr/>
      <dgm:t>
        <a:bodyPr/>
        <a:lstStyle/>
        <a:p>
          <a:endParaRPr lang="fr-FR"/>
        </a:p>
      </dgm:t>
    </dgm:pt>
    <dgm:pt modelId="{AD3FF5D7-5D5D-4E80-A506-C149F7837761}" type="pres">
      <dgm:prSet presAssocID="{FDF6CF2F-3048-4C1C-B558-9AFA91722AF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32E8C29-DBE6-4AEF-8ED5-AA396A2E2266}" type="pres">
      <dgm:prSet presAssocID="{2A045C73-1E90-4875-AE9E-D0509DA97F2D}" presName="centerShape" presStyleLbl="node0" presStyleIdx="0" presStyleCnt="1"/>
      <dgm:spPr/>
    </dgm:pt>
    <dgm:pt modelId="{8456BD4E-7C3F-44FD-9E66-59451632B227}" type="pres">
      <dgm:prSet presAssocID="{638923AE-990C-4E7F-A38F-6CC544AACBA7}" presName="Name9" presStyleLbl="parChTrans1D2" presStyleIdx="0" presStyleCnt="4"/>
      <dgm:spPr/>
    </dgm:pt>
    <dgm:pt modelId="{61F0B9EA-86D7-446B-B3E8-BBEA8CAE876B}" type="pres">
      <dgm:prSet presAssocID="{638923AE-990C-4E7F-A38F-6CC544AACBA7}" presName="connTx" presStyleLbl="parChTrans1D2" presStyleIdx="0" presStyleCnt="4"/>
      <dgm:spPr/>
    </dgm:pt>
    <dgm:pt modelId="{B740F5EF-5AC7-41F4-8D1B-D55F5AD04039}" type="pres">
      <dgm:prSet presAssocID="{D91A955E-6E9A-4278-91D6-19A898E4B62F}" presName="node" presStyleLbl="node1" presStyleIdx="0" presStyleCnt="4">
        <dgm:presLayoutVars>
          <dgm:bulletEnabled val="1"/>
        </dgm:presLayoutVars>
      </dgm:prSet>
      <dgm:spPr/>
    </dgm:pt>
    <dgm:pt modelId="{AB8CAAB4-0D3C-4B97-A411-E8225BBF71D4}" type="pres">
      <dgm:prSet presAssocID="{13548719-C0D7-4A5E-B418-2AE2DF6C3E0A}" presName="Name9" presStyleLbl="parChTrans1D2" presStyleIdx="1" presStyleCnt="4"/>
      <dgm:spPr/>
    </dgm:pt>
    <dgm:pt modelId="{993A7093-BF62-4F5B-82A5-39A678F6E4AE}" type="pres">
      <dgm:prSet presAssocID="{13548719-C0D7-4A5E-B418-2AE2DF6C3E0A}" presName="connTx" presStyleLbl="parChTrans1D2" presStyleIdx="1" presStyleCnt="4"/>
      <dgm:spPr/>
    </dgm:pt>
    <dgm:pt modelId="{035BEE76-918C-4BFB-AD22-A4BA864E4E21}" type="pres">
      <dgm:prSet presAssocID="{DFD073AF-F81C-4EC3-9CE3-81783BF066C2}" presName="node" presStyleLbl="node1" presStyleIdx="1" presStyleCnt="4" custRadScaleRad="125845" custRadScaleInc="-396448">
        <dgm:presLayoutVars>
          <dgm:bulletEnabled val="1"/>
        </dgm:presLayoutVars>
      </dgm:prSet>
      <dgm:spPr/>
    </dgm:pt>
    <dgm:pt modelId="{591CE404-8CAC-4D3F-BFC4-44FC29F60F3A}" type="pres">
      <dgm:prSet presAssocID="{374C2D87-8403-47C6-9F0C-6A4310814093}" presName="Name9" presStyleLbl="parChTrans1D2" presStyleIdx="2" presStyleCnt="4"/>
      <dgm:spPr/>
    </dgm:pt>
    <dgm:pt modelId="{43B6330D-60E9-4A1A-8224-186834659B2A}" type="pres">
      <dgm:prSet presAssocID="{374C2D87-8403-47C6-9F0C-6A4310814093}" presName="connTx" presStyleLbl="parChTrans1D2" presStyleIdx="2" presStyleCnt="4"/>
      <dgm:spPr/>
    </dgm:pt>
    <dgm:pt modelId="{9B39BE63-610A-46C7-9835-43B2163526E4}" type="pres">
      <dgm:prSet presAssocID="{F6452E35-AF6A-449B-9B49-798BD417B510}" presName="node" presStyleLbl="node1" presStyleIdx="2" presStyleCnt="4">
        <dgm:presLayoutVars>
          <dgm:bulletEnabled val="1"/>
        </dgm:presLayoutVars>
      </dgm:prSet>
      <dgm:spPr/>
    </dgm:pt>
    <dgm:pt modelId="{144DFF9A-BAC6-48E8-9BA6-E92DBC4B8373}" type="pres">
      <dgm:prSet presAssocID="{A13768DA-C5B0-4838-95BD-9C32F0AE7DA7}" presName="Name9" presStyleLbl="parChTrans1D2" presStyleIdx="3" presStyleCnt="4"/>
      <dgm:spPr/>
    </dgm:pt>
    <dgm:pt modelId="{27A8E62B-EF14-4264-B9E0-B2141D102EFE}" type="pres">
      <dgm:prSet presAssocID="{A13768DA-C5B0-4838-95BD-9C32F0AE7DA7}" presName="connTx" presStyleLbl="parChTrans1D2" presStyleIdx="3" presStyleCnt="4"/>
      <dgm:spPr/>
    </dgm:pt>
    <dgm:pt modelId="{A6A1E0BE-148B-4038-B989-266032166253}" type="pres">
      <dgm:prSet presAssocID="{A8152ECD-1E8D-4D53-A3ED-920BD4DB0D50}" presName="node" presStyleLbl="node1" presStyleIdx="3" presStyleCnt="4" custRadScaleRad="131887" custRadScaleInc="398695">
        <dgm:presLayoutVars>
          <dgm:bulletEnabled val="1"/>
        </dgm:presLayoutVars>
      </dgm:prSet>
      <dgm:spPr/>
    </dgm:pt>
  </dgm:ptLst>
  <dgm:cxnLst>
    <dgm:cxn modelId="{D3B86B03-0793-4D25-B495-2342074269C6}" type="presOf" srcId="{A13768DA-C5B0-4838-95BD-9C32F0AE7DA7}" destId="{27A8E62B-EF14-4264-B9E0-B2141D102EFE}" srcOrd="1" destOrd="0" presId="urn:microsoft.com/office/officeart/2005/8/layout/radial1"/>
    <dgm:cxn modelId="{6B521405-D1E6-40E0-8A1F-37BD9CC2F667}" srcId="{2A045C73-1E90-4875-AE9E-D0509DA97F2D}" destId="{F6452E35-AF6A-449B-9B49-798BD417B510}" srcOrd="2" destOrd="0" parTransId="{374C2D87-8403-47C6-9F0C-6A4310814093}" sibTransId="{BE4765DB-D7FE-40D5-9FEA-6D2AB76F2F4C}"/>
    <dgm:cxn modelId="{9EACBD09-9F05-4AD2-928E-EA02E6946BF4}" type="presOf" srcId="{13548719-C0D7-4A5E-B418-2AE2DF6C3E0A}" destId="{993A7093-BF62-4F5B-82A5-39A678F6E4AE}" srcOrd="1" destOrd="0" presId="urn:microsoft.com/office/officeart/2005/8/layout/radial1"/>
    <dgm:cxn modelId="{8A87DB09-521B-40B9-ADAC-7DDBE0BB15DE}" type="presOf" srcId="{13548719-C0D7-4A5E-B418-2AE2DF6C3E0A}" destId="{AB8CAAB4-0D3C-4B97-A411-E8225BBF71D4}" srcOrd="0" destOrd="0" presId="urn:microsoft.com/office/officeart/2005/8/layout/radial1"/>
    <dgm:cxn modelId="{1586FB0D-5A63-4D2D-BD96-EAA98FE898F6}" type="presOf" srcId="{638923AE-990C-4E7F-A38F-6CC544AACBA7}" destId="{61F0B9EA-86D7-446B-B3E8-BBEA8CAE876B}" srcOrd="1" destOrd="0" presId="urn:microsoft.com/office/officeart/2005/8/layout/radial1"/>
    <dgm:cxn modelId="{8260B128-2154-4C46-A3F1-4247C35CCF7D}" srcId="{2A045C73-1E90-4875-AE9E-D0509DA97F2D}" destId="{DFD073AF-F81C-4EC3-9CE3-81783BF066C2}" srcOrd="1" destOrd="0" parTransId="{13548719-C0D7-4A5E-B418-2AE2DF6C3E0A}" sibTransId="{4736FB02-26E5-4BF0-875F-35E16C06C142}"/>
    <dgm:cxn modelId="{D5474F6F-7150-4746-AAA0-F0FE7E04529C}" type="presOf" srcId="{A13768DA-C5B0-4838-95BD-9C32F0AE7DA7}" destId="{144DFF9A-BAC6-48E8-9BA6-E92DBC4B8373}" srcOrd="0" destOrd="0" presId="urn:microsoft.com/office/officeart/2005/8/layout/radial1"/>
    <dgm:cxn modelId="{1FB11884-540A-4B04-AF09-B0C273070156}" type="presOf" srcId="{638923AE-990C-4E7F-A38F-6CC544AACBA7}" destId="{8456BD4E-7C3F-44FD-9E66-59451632B227}" srcOrd="0" destOrd="0" presId="urn:microsoft.com/office/officeart/2005/8/layout/radial1"/>
    <dgm:cxn modelId="{9EEFA496-416E-41BA-8424-0FD3305F174F}" type="presOf" srcId="{374C2D87-8403-47C6-9F0C-6A4310814093}" destId="{43B6330D-60E9-4A1A-8224-186834659B2A}" srcOrd="1" destOrd="0" presId="urn:microsoft.com/office/officeart/2005/8/layout/radial1"/>
    <dgm:cxn modelId="{58C7B99A-4509-4505-80B1-FCD9508FC0A1}" type="presOf" srcId="{DFD073AF-F81C-4EC3-9CE3-81783BF066C2}" destId="{035BEE76-918C-4BFB-AD22-A4BA864E4E21}" srcOrd="0" destOrd="0" presId="urn:microsoft.com/office/officeart/2005/8/layout/radial1"/>
    <dgm:cxn modelId="{21E1449B-902C-4561-9211-2FED149CC437}" type="presOf" srcId="{A8152ECD-1E8D-4D53-A3ED-920BD4DB0D50}" destId="{A6A1E0BE-148B-4038-B989-266032166253}" srcOrd="0" destOrd="0" presId="urn:microsoft.com/office/officeart/2005/8/layout/radial1"/>
    <dgm:cxn modelId="{CD11D7A1-FC30-4E04-BD4B-AA3E4817E954}" type="presOf" srcId="{F6452E35-AF6A-449B-9B49-798BD417B510}" destId="{9B39BE63-610A-46C7-9835-43B2163526E4}" srcOrd="0" destOrd="0" presId="urn:microsoft.com/office/officeart/2005/8/layout/radial1"/>
    <dgm:cxn modelId="{DB5417A4-61D4-4109-B155-1E0292F27F94}" srcId="{2A045C73-1E90-4875-AE9E-D0509DA97F2D}" destId="{D91A955E-6E9A-4278-91D6-19A898E4B62F}" srcOrd="0" destOrd="0" parTransId="{638923AE-990C-4E7F-A38F-6CC544AACBA7}" sibTransId="{0DD6A57D-5F03-4D17-A032-E11EC8BF0666}"/>
    <dgm:cxn modelId="{E750C8A6-2EB5-42CF-8AC3-E46EE6D4B76E}" srcId="{2A045C73-1E90-4875-AE9E-D0509DA97F2D}" destId="{A8152ECD-1E8D-4D53-A3ED-920BD4DB0D50}" srcOrd="3" destOrd="0" parTransId="{A13768DA-C5B0-4838-95BD-9C32F0AE7DA7}" sibTransId="{0B1788C2-77B0-4691-842A-4B31D136FAAC}"/>
    <dgm:cxn modelId="{43B57BAA-9638-425B-A7C3-E6C2C603F255}" type="presOf" srcId="{FDF6CF2F-3048-4C1C-B558-9AFA91722AF0}" destId="{AD3FF5D7-5D5D-4E80-A506-C149F7837761}" srcOrd="0" destOrd="0" presId="urn:microsoft.com/office/officeart/2005/8/layout/radial1"/>
    <dgm:cxn modelId="{6E320DB9-A306-48D0-BC92-8583CD672629}" type="presOf" srcId="{374C2D87-8403-47C6-9F0C-6A4310814093}" destId="{591CE404-8CAC-4D3F-BFC4-44FC29F60F3A}" srcOrd="0" destOrd="0" presId="urn:microsoft.com/office/officeart/2005/8/layout/radial1"/>
    <dgm:cxn modelId="{1259E4BD-8B0C-4A4F-A4FC-F3547453162A}" srcId="{FDF6CF2F-3048-4C1C-B558-9AFA91722AF0}" destId="{2A045C73-1E90-4875-AE9E-D0509DA97F2D}" srcOrd="0" destOrd="0" parTransId="{BF54D056-8209-4ADC-896D-13E760FCB5AE}" sibTransId="{9CD47382-88FB-4178-978D-169883F35128}"/>
    <dgm:cxn modelId="{801785C5-2390-436D-B7F5-4E335392BD3C}" type="presOf" srcId="{D91A955E-6E9A-4278-91D6-19A898E4B62F}" destId="{B740F5EF-5AC7-41F4-8D1B-D55F5AD04039}" srcOrd="0" destOrd="0" presId="urn:microsoft.com/office/officeart/2005/8/layout/radial1"/>
    <dgm:cxn modelId="{65F3FDDA-3E6D-482A-900D-5EF626B1A768}" type="presOf" srcId="{2A045C73-1E90-4875-AE9E-D0509DA97F2D}" destId="{432E8C29-DBE6-4AEF-8ED5-AA396A2E2266}" srcOrd="0" destOrd="0" presId="urn:microsoft.com/office/officeart/2005/8/layout/radial1"/>
    <dgm:cxn modelId="{9DDD987D-1CCC-4FCC-BE42-A19FB2F9F26E}" type="presParOf" srcId="{AD3FF5D7-5D5D-4E80-A506-C149F7837761}" destId="{432E8C29-DBE6-4AEF-8ED5-AA396A2E2266}" srcOrd="0" destOrd="0" presId="urn:microsoft.com/office/officeart/2005/8/layout/radial1"/>
    <dgm:cxn modelId="{7B7242EE-6912-489B-A3FA-BECFB19C6548}" type="presParOf" srcId="{AD3FF5D7-5D5D-4E80-A506-C149F7837761}" destId="{8456BD4E-7C3F-44FD-9E66-59451632B227}" srcOrd="1" destOrd="0" presId="urn:microsoft.com/office/officeart/2005/8/layout/radial1"/>
    <dgm:cxn modelId="{6278447B-1DE3-4E78-89AE-CF15A60FCF9D}" type="presParOf" srcId="{8456BD4E-7C3F-44FD-9E66-59451632B227}" destId="{61F0B9EA-86D7-446B-B3E8-BBEA8CAE876B}" srcOrd="0" destOrd="0" presId="urn:microsoft.com/office/officeart/2005/8/layout/radial1"/>
    <dgm:cxn modelId="{626DC6FC-A2FB-422B-B1D3-F132AF8AB3D7}" type="presParOf" srcId="{AD3FF5D7-5D5D-4E80-A506-C149F7837761}" destId="{B740F5EF-5AC7-41F4-8D1B-D55F5AD04039}" srcOrd="2" destOrd="0" presId="urn:microsoft.com/office/officeart/2005/8/layout/radial1"/>
    <dgm:cxn modelId="{6C097BC8-CE47-45F8-AC13-531B609AF63B}" type="presParOf" srcId="{AD3FF5D7-5D5D-4E80-A506-C149F7837761}" destId="{AB8CAAB4-0D3C-4B97-A411-E8225BBF71D4}" srcOrd="3" destOrd="0" presId="urn:microsoft.com/office/officeart/2005/8/layout/radial1"/>
    <dgm:cxn modelId="{F7444543-3919-4BF8-8CD4-73372E68EA0E}" type="presParOf" srcId="{AB8CAAB4-0D3C-4B97-A411-E8225BBF71D4}" destId="{993A7093-BF62-4F5B-82A5-39A678F6E4AE}" srcOrd="0" destOrd="0" presId="urn:microsoft.com/office/officeart/2005/8/layout/radial1"/>
    <dgm:cxn modelId="{6756FE65-8CA7-4F54-B7B0-B5A3446374C2}" type="presParOf" srcId="{AD3FF5D7-5D5D-4E80-A506-C149F7837761}" destId="{035BEE76-918C-4BFB-AD22-A4BA864E4E21}" srcOrd="4" destOrd="0" presId="urn:microsoft.com/office/officeart/2005/8/layout/radial1"/>
    <dgm:cxn modelId="{FEA9F359-22B6-4430-BE3D-1C681383CD26}" type="presParOf" srcId="{AD3FF5D7-5D5D-4E80-A506-C149F7837761}" destId="{591CE404-8CAC-4D3F-BFC4-44FC29F60F3A}" srcOrd="5" destOrd="0" presId="urn:microsoft.com/office/officeart/2005/8/layout/radial1"/>
    <dgm:cxn modelId="{3EAAC611-0A24-4368-9B8E-427D4265DD13}" type="presParOf" srcId="{591CE404-8CAC-4D3F-BFC4-44FC29F60F3A}" destId="{43B6330D-60E9-4A1A-8224-186834659B2A}" srcOrd="0" destOrd="0" presId="urn:microsoft.com/office/officeart/2005/8/layout/radial1"/>
    <dgm:cxn modelId="{0B96A110-4D1F-473C-B785-1EEECE92B28B}" type="presParOf" srcId="{AD3FF5D7-5D5D-4E80-A506-C149F7837761}" destId="{9B39BE63-610A-46C7-9835-43B2163526E4}" srcOrd="6" destOrd="0" presId="urn:microsoft.com/office/officeart/2005/8/layout/radial1"/>
    <dgm:cxn modelId="{E44B14F7-B051-4DB8-88EF-C745B78D7672}" type="presParOf" srcId="{AD3FF5D7-5D5D-4E80-A506-C149F7837761}" destId="{144DFF9A-BAC6-48E8-9BA6-E92DBC4B8373}" srcOrd="7" destOrd="0" presId="urn:microsoft.com/office/officeart/2005/8/layout/radial1"/>
    <dgm:cxn modelId="{68EA35A1-0140-4091-B729-7EFD20F4B20D}" type="presParOf" srcId="{144DFF9A-BAC6-48E8-9BA6-E92DBC4B8373}" destId="{27A8E62B-EF14-4264-B9E0-B2141D102EFE}" srcOrd="0" destOrd="0" presId="urn:microsoft.com/office/officeart/2005/8/layout/radial1"/>
    <dgm:cxn modelId="{03C26566-4611-4240-AA40-6C6B0A17AEB5}" type="presParOf" srcId="{AD3FF5D7-5D5D-4E80-A506-C149F7837761}" destId="{A6A1E0BE-148B-4038-B989-266032166253}" srcOrd="8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3A874-6D7D-4DB9-B71D-2C8CBD6C8824}">
      <dsp:nvSpPr>
        <dsp:cNvPr id="0" name=""/>
        <dsp:cNvSpPr/>
      </dsp:nvSpPr>
      <dsp:spPr>
        <a:xfrm>
          <a:off x="1277225" y="129206"/>
          <a:ext cx="3186546" cy="15162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Cette proposition </a:t>
          </a:r>
          <a:r>
            <a:rPr lang="fr-FR" sz="2000" kern="1200" dirty="0"/>
            <a:t>peut</a:t>
          </a:r>
          <a:r>
            <a:rPr lang="fr-FR" sz="2400" kern="1200" dirty="0"/>
            <a:t> </a:t>
          </a:r>
          <a:r>
            <a:rPr lang="fr-FR" sz="1800" kern="1200" dirty="0"/>
            <a:t>fonctionner toute seule</a:t>
          </a:r>
        </a:p>
      </dsp:txBody>
      <dsp:txXfrm>
        <a:off x="1277225" y="318738"/>
        <a:ext cx="2617952" cy="1137189"/>
      </dsp:txXfrm>
    </dsp:sp>
    <dsp:sp modelId="{012AAA34-3DD6-4997-9CCB-79E453B0A355}">
      <dsp:nvSpPr>
        <dsp:cNvPr id="0" name=""/>
        <dsp:cNvSpPr/>
      </dsp:nvSpPr>
      <dsp:spPr>
        <a:xfrm>
          <a:off x="0" y="129206"/>
          <a:ext cx="1274616" cy="154504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nous nous </a:t>
          </a:r>
          <a:r>
            <a:rPr lang="fr-FR" sz="1900" kern="1200" dirty="0">
              <a:solidFill>
                <a:srgbClr val="FF0000"/>
              </a:solidFill>
            </a:rPr>
            <a:t>amusons</a:t>
          </a:r>
          <a:r>
            <a:rPr lang="fr-FR" sz="1900" kern="1200" dirty="0"/>
            <a:t> bien!</a:t>
          </a:r>
        </a:p>
      </dsp:txBody>
      <dsp:txXfrm>
        <a:off x="62222" y="191428"/>
        <a:ext cx="1150172" cy="1420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3A874-6D7D-4DB9-B71D-2C8CBD6C8824}">
      <dsp:nvSpPr>
        <dsp:cNvPr id="0" name=""/>
        <dsp:cNvSpPr/>
      </dsp:nvSpPr>
      <dsp:spPr>
        <a:xfrm>
          <a:off x="1277225" y="129206"/>
          <a:ext cx="3186546" cy="15162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Cette proposition </a:t>
          </a:r>
          <a:r>
            <a:rPr lang="fr-FR" sz="2000" kern="1200" dirty="0"/>
            <a:t>n’a pas de sens toute seule. On attend la suite.</a:t>
          </a:r>
          <a:endParaRPr lang="fr-FR" sz="1800" kern="1200" dirty="0"/>
        </a:p>
      </dsp:txBody>
      <dsp:txXfrm>
        <a:off x="1277225" y="318738"/>
        <a:ext cx="2617952" cy="1137189"/>
      </dsp:txXfrm>
    </dsp:sp>
    <dsp:sp modelId="{012AAA34-3DD6-4997-9CCB-79E453B0A355}">
      <dsp:nvSpPr>
        <dsp:cNvPr id="0" name=""/>
        <dsp:cNvSpPr/>
      </dsp:nvSpPr>
      <dsp:spPr>
        <a:xfrm>
          <a:off x="0" y="0"/>
          <a:ext cx="1274616" cy="1709532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Quand nous </a:t>
          </a:r>
          <a:r>
            <a:rPr lang="fr-FR" sz="1800" kern="1200" dirty="0">
              <a:solidFill>
                <a:srgbClr val="FF0000"/>
              </a:solidFill>
            </a:rPr>
            <a:t>allons </a:t>
          </a:r>
          <a:r>
            <a:rPr lang="fr-FR" sz="1800" kern="1200" dirty="0"/>
            <a:t>à la chasse aux papillons</a:t>
          </a:r>
        </a:p>
      </dsp:txBody>
      <dsp:txXfrm>
        <a:off x="62222" y="62222"/>
        <a:ext cx="1150172" cy="1585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E8C29-DBE6-4AEF-8ED5-AA396A2E2266}">
      <dsp:nvSpPr>
        <dsp:cNvPr id="0" name=""/>
        <dsp:cNvSpPr/>
      </dsp:nvSpPr>
      <dsp:spPr>
        <a:xfrm>
          <a:off x="4667194" y="1962995"/>
          <a:ext cx="1505888" cy="1505888"/>
        </a:xfrm>
        <a:prstGeom prst="ellips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Quand nous </a:t>
          </a:r>
          <a:r>
            <a:rPr lang="fr-FR" sz="1500" kern="1200" dirty="0">
              <a:solidFill>
                <a:srgbClr val="FF0000"/>
              </a:solidFill>
            </a:rPr>
            <a:t>allons</a:t>
          </a:r>
          <a:r>
            <a:rPr lang="fr-FR" sz="1500" kern="1200" dirty="0"/>
            <a:t>   à la chasse aux papillons</a:t>
          </a:r>
        </a:p>
      </dsp:txBody>
      <dsp:txXfrm>
        <a:off x="4887726" y="2183527"/>
        <a:ext cx="1064824" cy="1064824"/>
      </dsp:txXfrm>
    </dsp:sp>
    <dsp:sp modelId="{8456BD4E-7C3F-44FD-9E66-59451632B227}">
      <dsp:nvSpPr>
        <dsp:cNvPr id="0" name=""/>
        <dsp:cNvSpPr/>
      </dsp:nvSpPr>
      <dsp:spPr>
        <a:xfrm rot="16200000">
          <a:off x="5192944" y="1723298"/>
          <a:ext cx="454388" cy="25004"/>
        </a:xfrm>
        <a:custGeom>
          <a:avLst/>
          <a:gdLst/>
          <a:ahLst/>
          <a:cxnLst/>
          <a:rect l="0" t="0" r="0" b="0"/>
          <a:pathLst>
            <a:path>
              <a:moveTo>
                <a:pt x="0" y="12502"/>
              </a:moveTo>
              <a:lnTo>
                <a:pt x="454388" y="125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408779" y="1724441"/>
        <a:ext cx="22719" cy="22719"/>
      </dsp:txXfrm>
    </dsp:sp>
    <dsp:sp modelId="{B740F5EF-5AC7-41F4-8D1B-D55F5AD04039}">
      <dsp:nvSpPr>
        <dsp:cNvPr id="0" name=""/>
        <dsp:cNvSpPr/>
      </dsp:nvSpPr>
      <dsp:spPr>
        <a:xfrm>
          <a:off x="4667194" y="2718"/>
          <a:ext cx="1505888" cy="1505888"/>
        </a:xfrm>
        <a:prstGeom prst="ellips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La proposition subordonnée est « complète »</a:t>
          </a:r>
        </a:p>
      </dsp:txBody>
      <dsp:txXfrm>
        <a:off x="4887726" y="223250"/>
        <a:ext cx="1064824" cy="1064824"/>
      </dsp:txXfrm>
    </dsp:sp>
    <dsp:sp modelId="{AB8CAAB4-0D3C-4B97-A411-E8225BBF71D4}">
      <dsp:nvSpPr>
        <dsp:cNvPr id="0" name=""/>
        <dsp:cNvSpPr/>
      </dsp:nvSpPr>
      <dsp:spPr>
        <a:xfrm rot="10895904">
          <a:off x="3706652" y="2669031"/>
          <a:ext cx="961022" cy="25004"/>
        </a:xfrm>
        <a:custGeom>
          <a:avLst/>
          <a:gdLst/>
          <a:ahLst/>
          <a:cxnLst/>
          <a:rect l="0" t="0" r="0" b="0"/>
          <a:pathLst>
            <a:path>
              <a:moveTo>
                <a:pt x="0" y="12502"/>
              </a:moveTo>
              <a:lnTo>
                <a:pt x="961022" y="125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4163138" y="2657508"/>
        <a:ext cx="48051" cy="48051"/>
      </dsp:txXfrm>
    </dsp:sp>
    <dsp:sp modelId="{035BEE76-918C-4BFB-AD22-A4BA864E4E21}">
      <dsp:nvSpPr>
        <dsp:cNvPr id="0" name=""/>
        <dsp:cNvSpPr/>
      </dsp:nvSpPr>
      <dsp:spPr>
        <a:xfrm>
          <a:off x="2201244" y="1894184"/>
          <a:ext cx="1505888" cy="1505888"/>
        </a:xfrm>
        <a:prstGeom prst="ellips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son sujet "nous</a:t>
          </a:r>
        </a:p>
      </dsp:txBody>
      <dsp:txXfrm>
        <a:off x="2421776" y="2114716"/>
        <a:ext cx="1064824" cy="1064824"/>
      </dsp:txXfrm>
    </dsp:sp>
    <dsp:sp modelId="{591CE404-8CAC-4D3F-BFC4-44FC29F60F3A}">
      <dsp:nvSpPr>
        <dsp:cNvPr id="0" name=""/>
        <dsp:cNvSpPr/>
      </dsp:nvSpPr>
      <dsp:spPr>
        <a:xfrm rot="5400000">
          <a:off x="5192944" y="3683575"/>
          <a:ext cx="454388" cy="25004"/>
        </a:xfrm>
        <a:custGeom>
          <a:avLst/>
          <a:gdLst/>
          <a:ahLst/>
          <a:cxnLst/>
          <a:rect l="0" t="0" r="0" b="0"/>
          <a:pathLst>
            <a:path>
              <a:moveTo>
                <a:pt x="0" y="12502"/>
              </a:moveTo>
              <a:lnTo>
                <a:pt x="454388" y="125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408779" y="3684718"/>
        <a:ext cx="22719" cy="22719"/>
      </dsp:txXfrm>
    </dsp:sp>
    <dsp:sp modelId="{9B39BE63-610A-46C7-9835-43B2163526E4}">
      <dsp:nvSpPr>
        <dsp:cNvPr id="0" name=""/>
        <dsp:cNvSpPr/>
      </dsp:nvSpPr>
      <dsp:spPr>
        <a:xfrm>
          <a:off x="4667194" y="3923272"/>
          <a:ext cx="1505888" cy="1505888"/>
        </a:xfrm>
        <a:prstGeom prst="ellips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300" kern="1200" dirty="0"/>
            <a:t>son verbe 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"allons", </a:t>
          </a:r>
        </a:p>
      </dsp:txBody>
      <dsp:txXfrm>
        <a:off x="4887726" y="4143804"/>
        <a:ext cx="1064824" cy="1064824"/>
      </dsp:txXfrm>
    </dsp:sp>
    <dsp:sp modelId="{144DFF9A-BAC6-48E8-9BA6-E92DBC4B8373}">
      <dsp:nvSpPr>
        <dsp:cNvPr id="0" name=""/>
        <dsp:cNvSpPr/>
      </dsp:nvSpPr>
      <dsp:spPr>
        <a:xfrm rot="21564765">
          <a:off x="6173015" y="2690188"/>
          <a:ext cx="1079462" cy="25004"/>
        </a:xfrm>
        <a:custGeom>
          <a:avLst/>
          <a:gdLst/>
          <a:ahLst/>
          <a:cxnLst/>
          <a:rect l="0" t="0" r="0" b="0"/>
          <a:pathLst>
            <a:path>
              <a:moveTo>
                <a:pt x="0" y="12502"/>
              </a:moveTo>
              <a:lnTo>
                <a:pt x="1079462" y="125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685759" y="2675703"/>
        <a:ext cx="53973" cy="53973"/>
      </dsp:txXfrm>
    </dsp:sp>
    <dsp:sp modelId="{A6A1E0BE-148B-4038-B989-266032166253}">
      <dsp:nvSpPr>
        <dsp:cNvPr id="0" name=""/>
        <dsp:cNvSpPr/>
      </dsp:nvSpPr>
      <dsp:spPr>
        <a:xfrm>
          <a:off x="7252409" y="1936497"/>
          <a:ext cx="1505888" cy="1505888"/>
        </a:xfrm>
        <a:prstGeom prst="ellips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son complément "à la chasse aux papillons"</a:t>
          </a:r>
        </a:p>
      </dsp:txBody>
      <dsp:txXfrm>
        <a:off x="7472941" y="2157029"/>
        <a:ext cx="1064824" cy="1064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C541A-B00A-47D6-BDD9-839A20870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Analyser </a:t>
            </a:r>
            <a:br>
              <a:rPr lang="fr-FR" dirty="0"/>
            </a:br>
            <a:r>
              <a:rPr lang="fr-FR" dirty="0"/>
              <a:t>une phrase complexe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FFD8E7-C5AF-40D7-B941-722D74DC3B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22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7B6CE15-A71F-488F-B400-95C2AA24AFC6}"/>
              </a:ext>
            </a:extLst>
          </p:cNvPr>
          <p:cNvSpPr txBox="1"/>
          <p:nvPr/>
        </p:nvSpPr>
        <p:spPr>
          <a:xfrm>
            <a:off x="1954695" y="1757426"/>
            <a:ext cx="8282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Quand nous allons   à la chasse aux papillons, nous nous amusons bien!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D825DC4-3463-4D9F-9CF7-57DFCA058D99}"/>
              </a:ext>
            </a:extLst>
          </p:cNvPr>
          <p:cNvSpPr txBox="1"/>
          <p:nvPr/>
        </p:nvSpPr>
        <p:spPr>
          <a:xfrm>
            <a:off x="1954693" y="3970504"/>
            <a:ext cx="8282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Quand  </a:t>
            </a:r>
            <a:r>
              <a:rPr lang="fr-FR" dirty="0"/>
              <a:t>montre le début d’une proposition, et </a:t>
            </a:r>
            <a:r>
              <a:rPr lang="fr-FR" dirty="0">
                <a:solidFill>
                  <a:srgbClr val="FF0000"/>
                </a:solidFill>
              </a:rPr>
              <a:t>la virgule </a:t>
            </a:r>
            <a:r>
              <a:rPr lang="fr-FR" dirty="0"/>
              <a:t>en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montre la fin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A02636E-85C2-4EB5-9BCC-3AEDEE1A708B}"/>
              </a:ext>
            </a:extLst>
          </p:cNvPr>
          <p:cNvSpPr txBox="1"/>
          <p:nvPr/>
        </p:nvSpPr>
        <p:spPr>
          <a:xfrm>
            <a:off x="1954694" y="2518165"/>
            <a:ext cx="8282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Quand </a:t>
            </a:r>
            <a:r>
              <a:rPr lang="fr-FR" dirty="0"/>
              <a:t>nous allons   à la chasse aux papillons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/>
              <a:t>nous nous amusons bien !</a:t>
            </a:r>
          </a:p>
        </p:txBody>
      </p:sp>
    </p:spTree>
    <p:extLst>
      <p:ext uri="{BB962C8B-B14F-4D97-AF65-F5344CB8AC3E}">
        <p14:creationId xmlns:p14="http://schemas.microsoft.com/office/powerpoint/2010/main" val="107628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C5F6B86-DB4E-4A07-A400-0DDD959EBE07}"/>
              </a:ext>
            </a:extLst>
          </p:cNvPr>
          <p:cNvSpPr txBox="1"/>
          <p:nvPr/>
        </p:nvSpPr>
        <p:spPr>
          <a:xfrm>
            <a:off x="1872973" y="352695"/>
            <a:ext cx="90512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Quand nous </a:t>
            </a:r>
            <a:r>
              <a:rPr lang="fr-FR" dirty="0">
                <a:solidFill>
                  <a:srgbClr val="FF0000"/>
                </a:solidFill>
              </a:rPr>
              <a:t>allons</a:t>
            </a:r>
            <a:r>
              <a:rPr lang="fr-FR" dirty="0"/>
              <a:t>   à la chasse aux papillons, nous nous </a:t>
            </a:r>
            <a:r>
              <a:rPr lang="fr-FR" dirty="0">
                <a:solidFill>
                  <a:srgbClr val="FF0000"/>
                </a:solidFill>
              </a:rPr>
              <a:t>amusons</a:t>
            </a:r>
            <a:r>
              <a:rPr lang="fr-FR" dirty="0"/>
              <a:t> bien!</a:t>
            </a:r>
          </a:p>
        </p:txBody>
      </p:sp>
      <p:graphicFrame>
        <p:nvGraphicFramePr>
          <p:cNvPr id="19" name="Diagramme 18">
            <a:extLst>
              <a:ext uri="{FF2B5EF4-FFF2-40B4-BE49-F238E27FC236}">
                <a16:creationId xmlns:a16="http://schemas.microsoft.com/office/drawing/2014/main" id="{63CA2633-CDBC-4D94-92AF-0398408358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185995"/>
              </p:ext>
            </p:extLst>
          </p:nvPr>
        </p:nvGraphicFramePr>
        <p:xfrm>
          <a:off x="675861" y="1073426"/>
          <a:ext cx="10840278" cy="5431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97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432E8C29-DBE6-4AEF-8ED5-AA396A2E2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8456BD4E-7C3F-44FD-9E66-59451632B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B740F5EF-5AC7-41F4-8D1B-D55F5AD04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AB8CAAB4-0D3C-4B97-A411-E8225BBF7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035BEE76-918C-4BFB-AD22-A4BA864E4E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91CE404-8CAC-4D3F-BFC4-44FC29F60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9B39BE63-610A-46C7-9835-43B216352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144DFF9A-BAC6-48E8-9BA6-E92DBC4B8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A6A1E0BE-148B-4038-B989-266032166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3DCD5-FEA1-4EB9-BD0B-F6A5445E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821" y="557708"/>
            <a:ext cx="10353761" cy="1326321"/>
          </a:xfrm>
        </p:spPr>
        <p:txBody>
          <a:bodyPr>
            <a:noAutofit/>
          </a:bodyPr>
          <a:lstStyle/>
          <a:p>
            <a:r>
              <a:rPr lang="fr-FR" sz="2400" dirty="0"/>
              <a:t>Les propositions subordonnées ont une nature </a:t>
            </a:r>
            <a:br>
              <a:rPr lang="fr-FR" sz="2400" dirty="0"/>
            </a:br>
            <a:r>
              <a:rPr lang="fr-FR" sz="2400" dirty="0"/>
              <a:t>= elles sont quelque chose qu’on peut nommer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DCD7FC-BE68-4437-90CE-B67C544B4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47" y="2096063"/>
            <a:ext cx="10854135" cy="437099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Elles peuvent être des propositions subordonnées </a:t>
            </a:r>
            <a:r>
              <a:rPr lang="fr-FR" b="1" dirty="0"/>
              <a:t>conjonctives </a:t>
            </a:r>
            <a:r>
              <a:rPr lang="fr-FR" dirty="0"/>
              <a:t>:</a:t>
            </a:r>
          </a:p>
          <a:p>
            <a:r>
              <a:rPr lang="fr-FR" dirty="0"/>
              <a:t>« </a:t>
            </a:r>
            <a:r>
              <a:rPr lang="fr-FR" dirty="0">
                <a:solidFill>
                  <a:schemeClr val="tx2"/>
                </a:solidFill>
              </a:rPr>
              <a:t>quand nous allons à la chasse aux papillons</a:t>
            </a:r>
            <a:r>
              <a:rPr lang="fr-FR" dirty="0"/>
              <a:t>, nous nous amusons bien.»</a:t>
            </a:r>
          </a:p>
          <a:p>
            <a:r>
              <a:rPr lang="fr-FR" dirty="0"/>
              <a:t>elles commencent par une </a:t>
            </a:r>
            <a:r>
              <a:rPr lang="fr-FR" u="sng" dirty="0"/>
              <a:t>conjonction de subordination </a:t>
            </a:r>
          </a:p>
          <a:p>
            <a:r>
              <a:rPr lang="fr-FR" dirty="0"/>
              <a:t> elles complètent forcément un VERBE. </a:t>
            </a:r>
          </a:p>
          <a:p>
            <a:endParaRPr lang="fr-FR" dirty="0"/>
          </a:p>
          <a:p>
            <a:endParaRPr lang="fr-FR" dirty="0"/>
          </a:p>
          <a:p>
            <a:pPr algn="r"/>
            <a:r>
              <a:rPr lang="fr-FR" dirty="0"/>
              <a:t>Elles peuvent être des propositions subordonnées </a:t>
            </a:r>
            <a:r>
              <a:rPr lang="fr-FR" b="1" dirty="0"/>
              <a:t>relatives</a:t>
            </a:r>
            <a:r>
              <a:rPr lang="fr-FR" dirty="0"/>
              <a:t> : </a:t>
            </a:r>
          </a:p>
          <a:p>
            <a:pPr algn="r"/>
            <a:r>
              <a:rPr lang="fr-FR" dirty="0"/>
              <a:t>« Les papillons </a:t>
            </a:r>
            <a:r>
              <a:rPr lang="fr-FR" dirty="0">
                <a:solidFill>
                  <a:schemeClr val="tx2"/>
                </a:solidFill>
              </a:rPr>
              <a:t>qui volent dans le pré </a:t>
            </a:r>
            <a:r>
              <a:rPr lang="fr-FR" dirty="0"/>
              <a:t>sont très beaux . » </a:t>
            </a:r>
          </a:p>
          <a:p>
            <a:pPr algn="r"/>
            <a:r>
              <a:rPr lang="fr-FR" dirty="0"/>
              <a:t>elles commencent par un </a:t>
            </a:r>
            <a:r>
              <a:rPr lang="fr-FR" u="sng" dirty="0"/>
              <a:t>pronom relatif  </a:t>
            </a:r>
          </a:p>
          <a:p>
            <a:pPr algn="r"/>
            <a:r>
              <a:rPr lang="fr-FR" dirty="0"/>
              <a:t>elles complètent forcément un NOM ou un PRONOM</a:t>
            </a:r>
          </a:p>
        </p:txBody>
      </p:sp>
    </p:spTree>
    <p:extLst>
      <p:ext uri="{BB962C8B-B14F-4D97-AF65-F5344CB8AC3E}">
        <p14:creationId xmlns:p14="http://schemas.microsoft.com/office/powerpoint/2010/main" val="311852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3DCD5-FEA1-4EB9-BD0B-F6A5445E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404731"/>
            <a:ext cx="10353761" cy="1326321"/>
          </a:xfrm>
        </p:spPr>
        <p:txBody>
          <a:bodyPr>
            <a:normAutofit/>
          </a:bodyPr>
          <a:lstStyle/>
          <a:p>
            <a:r>
              <a:rPr lang="fr-FR" dirty="0"/>
              <a:t>Les propositions subordonnées ont une fonction dans la phrase.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DCD7FC-BE68-4437-90CE-B67C544B4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3606811"/>
            <a:ext cx="10353762" cy="22904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C’est déjà expliqué </a:t>
            </a:r>
          </a:p>
          <a:p>
            <a:pPr marL="0" indent="0" algn="ctr">
              <a:buNone/>
            </a:pPr>
            <a:r>
              <a:rPr lang="fr-FR" dirty="0"/>
              <a:t>dans le diaporama « les subordonnées conjonctives » </a:t>
            </a:r>
          </a:p>
          <a:p>
            <a:pPr marL="0" indent="0" algn="ctr">
              <a:buNone/>
            </a:pPr>
            <a:r>
              <a:rPr lang="fr-FR" dirty="0"/>
              <a:t>ou dans le diaporama sur les « subordonnées relatives !</a:t>
            </a:r>
          </a:p>
        </p:txBody>
      </p:sp>
    </p:spTree>
    <p:extLst>
      <p:ext uri="{BB962C8B-B14F-4D97-AF65-F5344CB8AC3E}">
        <p14:creationId xmlns:p14="http://schemas.microsoft.com/office/powerpoint/2010/main" val="1344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D0FF8B7-9FE3-4737-B39C-3ED75880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69743"/>
            <a:ext cx="10353761" cy="1326321"/>
          </a:xfrm>
        </p:spPr>
        <p:txBody>
          <a:bodyPr>
            <a:noAutofit/>
          </a:bodyPr>
          <a:lstStyle/>
          <a:p>
            <a:r>
              <a:rPr lang="fr-FR" sz="2400" dirty="0"/>
              <a:t>Quand nous </a:t>
            </a:r>
            <a:r>
              <a:rPr lang="fr-FR" sz="2400" dirty="0">
                <a:solidFill>
                  <a:srgbClr val="FF0000"/>
                </a:solidFill>
              </a:rPr>
              <a:t>allons</a:t>
            </a:r>
            <a:r>
              <a:rPr lang="fr-FR" sz="2400" dirty="0"/>
              <a:t>   à la chasse aux papillons, </a:t>
            </a:r>
            <a:br>
              <a:rPr lang="fr-FR" sz="2400" dirty="0"/>
            </a:br>
            <a:r>
              <a:rPr lang="fr-FR" sz="2400" dirty="0"/>
              <a:t>nous nous </a:t>
            </a:r>
            <a:r>
              <a:rPr lang="fr-FR" sz="2400" dirty="0">
                <a:solidFill>
                  <a:srgbClr val="FF0000"/>
                </a:solidFill>
              </a:rPr>
              <a:t>amusons</a:t>
            </a:r>
            <a:r>
              <a:rPr lang="fr-FR" sz="2400" dirty="0"/>
              <a:t> bien!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CDBE3A-8CA7-4738-A60E-B84B86BF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444" y="2546638"/>
            <a:ext cx="10353762" cy="3695136"/>
          </a:xfrm>
        </p:spPr>
        <p:txBody>
          <a:bodyPr/>
          <a:lstStyle/>
          <a:p>
            <a:r>
              <a:rPr lang="fr-FR" dirty="0"/>
              <a:t>« Analysez la proposition subordonnée conjonctive ». </a:t>
            </a:r>
          </a:p>
          <a:p>
            <a:r>
              <a:rPr lang="fr-FR" dirty="0"/>
              <a:t>Les limites de la subordonnée sont : « quand » et la virgule</a:t>
            </a:r>
          </a:p>
          <a:p>
            <a:r>
              <a:rPr lang="fr-FR" dirty="0"/>
              <a:t>Le mot subordonnant est la conjonction de subordination « quand »</a:t>
            </a:r>
          </a:p>
          <a:p>
            <a:r>
              <a:rPr lang="fr-FR" dirty="0"/>
              <a:t>Le verbe est à l’indicatif</a:t>
            </a:r>
          </a:p>
          <a:p>
            <a:r>
              <a:rPr lang="fr-FR" dirty="0"/>
              <a:t>La fonction de la proposition : complément circonstanciel de temps du verbe de la proposition principale « amusons ». </a:t>
            </a:r>
          </a:p>
        </p:txBody>
      </p:sp>
    </p:spTree>
    <p:extLst>
      <p:ext uri="{BB962C8B-B14F-4D97-AF65-F5344CB8AC3E}">
        <p14:creationId xmlns:p14="http://schemas.microsoft.com/office/powerpoint/2010/main" val="33341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1019E73-B548-4BCD-936D-EABF9E3D5777}"/>
              </a:ext>
            </a:extLst>
          </p:cNvPr>
          <p:cNvSpPr txBox="1"/>
          <p:nvPr/>
        </p:nvSpPr>
        <p:spPr>
          <a:xfrm>
            <a:off x="1603514" y="1008174"/>
            <a:ext cx="8587408" cy="1115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dirty="0"/>
              <a:t>Certaines propositions subordonnées conjonctives sont introduites par un mot qui est détaché de la conjonction qui commence la proposition.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FAEDBA-3D5F-4437-9F44-D25AF766EB3C}"/>
              </a:ext>
            </a:extLst>
          </p:cNvPr>
          <p:cNvSpPr txBox="1"/>
          <p:nvPr/>
        </p:nvSpPr>
        <p:spPr>
          <a:xfrm>
            <a:off x="1345095" y="2941695"/>
            <a:ext cx="95018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La chasse aux papillons est tellement agréable que nous aimerions y retourner souvent.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4EB4F22-D25E-471F-8462-8BF3305B1069}"/>
              </a:ext>
            </a:extLst>
          </p:cNvPr>
          <p:cNvSpPr txBox="1"/>
          <p:nvPr/>
        </p:nvSpPr>
        <p:spPr>
          <a:xfrm>
            <a:off x="1345095" y="3944127"/>
            <a:ext cx="95018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La chasse aux papillons </a:t>
            </a:r>
            <a:r>
              <a:rPr lang="fr-FR" dirty="0">
                <a:solidFill>
                  <a:srgbClr val="FF0000"/>
                </a:solidFill>
              </a:rPr>
              <a:t>est </a:t>
            </a:r>
            <a:r>
              <a:rPr lang="fr-FR" dirty="0"/>
              <a:t>tellement agréable que nous </a:t>
            </a:r>
            <a:r>
              <a:rPr lang="fr-FR" dirty="0">
                <a:solidFill>
                  <a:srgbClr val="FF0000"/>
                </a:solidFill>
              </a:rPr>
              <a:t>aimerions </a:t>
            </a:r>
            <a:r>
              <a:rPr lang="fr-FR" dirty="0"/>
              <a:t>y retourner souvent.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B31F940-FC7B-4F2E-9264-15C00C31AF8A}"/>
              </a:ext>
            </a:extLst>
          </p:cNvPr>
          <p:cNvSpPr txBox="1"/>
          <p:nvPr/>
        </p:nvSpPr>
        <p:spPr>
          <a:xfrm>
            <a:off x="2544417" y="4761893"/>
            <a:ext cx="742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Deux </a:t>
            </a:r>
            <a:r>
              <a:rPr lang="fr-FR" dirty="0"/>
              <a:t>verbes conjugués : « </a:t>
            </a:r>
            <a:r>
              <a:rPr lang="fr-FR" dirty="0">
                <a:solidFill>
                  <a:srgbClr val="FF0000"/>
                </a:solidFill>
              </a:rPr>
              <a:t>est </a:t>
            </a:r>
            <a:r>
              <a:rPr lang="fr-FR" dirty="0"/>
              <a:t>» ; « </a:t>
            </a:r>
            <a:r>
              <a:rPr lang="fr-FR" dirty="0">
                <a:solidFill>
                  <a:srgbClr val="FF0000"/>
                </a:solidFill>
              </a:rPr>
              <a:t>aimerions </a:t>
            </a:r>
            <a:r>
              <a:rPr lang="fr-FR" dirty="0"/>
              <a:t>» </a:t>
            </a:r>
            <a:r>
              <a:rPr lang="fr-FR" dirty="0">
                <a:sym typeface="Wingdings" panose="05000000000000000000" pitchFamily="2" charset="2"/>
              </a:rPr>
              <a:t> deux propositions. 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414627-AD76-404A-B705-ECAB75D90FD8}"/>
              </a:ext>
            </a:extLst>
          </p:cNvPr>
          <p:cNvSpPr txBox="1"/>
          <p:nvPr/>
        </p:nvSpPr>
        <p:spPr>
          <a:xfrm>
            <a:off x="2647586" y="5849826"/>
            <a:ext cx="721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« retourner » ne compte pas : il est à l’infinitif, il n’est pas conjugué.</a:t>
            </a:r>
          </a:p>
        </p:txBody>
      </p:sp>
    </p:spTree>
    <p:extLst>
      <p:ext uri="{BB962C8B-B14F-4D97-AF65-F5344CB8AC3E}">
        <p14:creationId xmlns:p14="http://schemas.microsoft.com/office/powerpoint/2010/main" val="105699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25D034A6-F3D0-4A40-BEA2-A2210327C740}"/>
              </a:ext>
            </a:extLst>
          </p:cNvPr>
          <p:cNvSpPr txBox="1"/>
          <p:nvPr/>
        </p:nvSpPr>
        <p:spPr>
          <a:xfrm>
            <a:off x="1239077" y="1407540"/>
            <a:ext cx="95018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La chasse aux papillons </a:t>
            </a:r>
            <a:r>
              <a:rPr lang="fr-FR" dirty="0">
                <a:solidFill>
                  <a:srgbClr val="FF0000"/>
                </a:solidFill>
              </a:rPr>
              <a:t>est </a:t>
            </a:r>
            <a:r>
              <a:rPr lang="fr-FR" dirty="0"/>
              <a:t>tellement agréable que nous </a:t>
            </a:r>
            <a:r>
              <a:rPr lang="fr-FR" dirty="0">
                <a:solidFill>
                  <a:srgbClr val="FF0000"/>
                </a:solidFill>
              </a:rPr>
              <a:t>aimerions </a:t>
            </a:r>
            <a:r>
              <a:rPr lang="fr-FR" dirty="0"/>
              <a:t>y retourner souvent. 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502A5C1-A078-4B0C-A519-561BEAB592C9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6042992" y="1802836"/>
            <a:ext cx="304800" cy="1264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14665B6-D2F7-4831-9349-18FDF215FBBC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9468679" y="1839244"/>
            <a:ext cx="940904" cy="1155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9E2B4326-813F-46A1-8E12-F7792C8116D9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882348" y="1828800"/>
            <a:ext cx="1722783" cy="120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3ACA6815-44E1-4851-8231-D67FCE91C0C5}"/>
              </a:ext>
            </a:extLst>
          </p:cNvPr>
          <p:cNvSpPr txBox="1"/>
          <p:nvPr/>
        </p:nvSpPr>
        <p:spPr>
          <a:xfrm>
            <a:off x="4929809" y="3067805"/>
            <a:ext cx="2226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Mot introducteur : conjonction de subordination.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8789B46-1082-4751-AEB9-0D032345EA7B}"/>
              </a:ext>
            </a:extLst>
          </p:cNvPr>
          <p:cNvSpPr txBox="1"/>
          <p:nvPr/>
        </p:nvSpPr>
        <p:spPr>
          <a:xfrm>
            <a:off x="8355496" y="2994990"/>
            <a:ext cx="2226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Point : fin de la proposition subordonnée (et de la phrase).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43DC0D1-B9D6-40F6-B7DA-9752A7339A8D}"/>
              </a:ext>
            </a:extLst>
          </p:cNvPr>
          <p:cNvSpPr txBox="1"/>
          <p:nvPr/>
        </p:nvSpPr>
        <p:spPr>
          <a:xfrm>
            <a:off x="1769165" y="3035720"/>
            <a:ext cx="2226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Adverbe « tellement » </a:t>
            </a:r>
          </a:p>
          <a:p>
            <a:r>
              <a:rPr lang="fr-FR" dirty="0"/>
              <a:t>qui  entraîne la subordonnée</a:t>
            </a:r>
          </a:p>
        </p:txBody>
      </p:sp>
    </p:spTree>
    <p:extLst>
      <p:ext uri="{BB962C8B-B14F-4D97-AF65-F5344CB8AC3E}">
        <p14:creationId xmlns:p14="http://schemas.microsoft.com/office/powerpoint/2010/main" val="193485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A54340-014B-4CE0-9F82-7CEB751CA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Analysez la proposition subordonnée conjonctive : </a:t>
            </a:r>
          </a:p>
          <a:p>
            <a:r>
              <a:rPr lang="fr-FR" dirty="0"/>
              <a:t>Limites : « tellement… que nous aimerions y retourner souvent ».</a:t>
            </a:r>
          </a:p>
          <a:p>
            <a:r>
              <a:rPr lang="fr-FR" dirty="0"/>
              <a:t>Mot subordonnant : adverbe « tellement » en corrélation avec la conjonction de subordination « que »</a:t>
            </a:r>
          </a:p>
          <a:p>
            <a:r>
              <a:rPr lang="fr-FR" dirty="0"/>
              <a:t>Mode : conditionnel</a:t>
            </a:r>
          </a:p>
          <a:p>
            <a:r>
              <a:rPr lang="fr-FR" dirty="0"/>
              <a:t>Fonction : complément circonstanciel de conséquence du verbe de la principale « est ».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F906F7-7BC5-4F91-B745-ACF71E0192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893817"/>
            <a:ext cx="10353675" cy="7571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La chasse aux papillons est tellement agréable que nous aimerions y retourner souvent. </a:t>
            </a:r>
          </a:p>
        </p:txBody>
      </p:sp>
    </p:spTree>
    <p:extLst>
      <p:ext uri="{BB962C8B-B14F-4D97-AF65-F5344CB8AC3E}">
        <p14:creationId xmlns:p14="http://schemas.microsoft.com/office/powerpoint/2010/main" val="185198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E0640D8-8C9B-45C7-BFD2-D41E000F1E8A}"/>
              </a:ext>
            </a:extLst>
          </p:cNvPr>
          <p:cNvSpPr txBox="1"/>
          <p:nvPr/>
        </p:nvSpPr>
        <p:spPr>
          <a:xfrm>
            <a:off x="3048000" y="32476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D'abord, on repère les verbes conjugués</a:t>
            </a:r>
          </a:p>
        </p:txBody>
      </p:sp>
    </p:spTree>
    <p:extLst>
      <p:ext uri="{BB962C8B-B14F-4D97-AF65-F5344CB8AC3E}">
        <p14:creationId xmlns:p14="http://schemas.microsoft.com/office/powerpoint/2010/main" val="31340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CA9C307-E525-46F1-9B01-650372E8BD0C}"/>
              </a:ext>
            </a:extLst>
          </p:cNvPr>
          <p:cNvSpPr txBox="1"/>
          <p:nvPr/>
        </p:nvSpPr>
        <p:spPr>
          <a:xfrm>
            <a:off x="2491408" y="2001943"/>
            <a:ext cx="74742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Aller à la chasse aux papillons peut être bien agréable !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A27FF5D-1EDA-4DC2-A7DB-CC641854A9AA}"/>
              </a:ext>
            </a:extLst>
          </p:cNvPr>
          <p:cNvSpPr txBox="1"/>
          <p:nvPr/>
        </p:nvSpPr>
        <p:spPr>
          <a:xfrm>
            <a:off x="2941982" y="364650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ici, seul le verbe "</a:t>
            </a:r>
            <a:r>
              <a:rPr lang="fr-FR" dirty="0">
                <a:solidFill>
                  <a:srgbClr val="FF0000"/>
                </a:solidFill>
              </a:rPr>
              <a:t>peut</a:t>
            </a:r>
            <a:r>
              <a:rPr lang="fr-FR" dirty="0"/>
              <a:t>" est un verbe conjugué. </a:t>
            </a:r>
          </a:p>
          <a:p>
            <a:pPr algn="ct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110C691-F464-4026-9E71-67DE3482A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8057" y="493229"/>
            <a:ext cx="1238250" cy="104775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844FBF4-90A6-4567-AC18-553688CB4E8B}"/>
              </a:ext>
            </a:extLst>
          </p:cNvPr>
          <p:cNvSpPr txBox="1"/>
          <p:nvPr/>
        </p:nvSpPr>
        <p:spPr>
          <a:xfrm>
            <a:off x="2590799" y="2662962"/>
            <a:ext cx="74742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Aller à la chasse aux papillons </a:t>
            </a:r>
            <a:r>
              <a:rPr lang="fr-FR" sz="2000" dirty="0">
                <a:solidFill>
                  <a:srgbClr val="FF0000"/>
                </a:solidFill>
              </a:rPr>
              <a:t>peut</a:t>
            </a:r>
            <a:r>
              <a:rPr lang="fr-FR" sz="2000" dirty="0"/>
              <a:t> être bien agréable !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AB5FDC-25E8-4700-9E04-CA7E0EAC38CB}"/>
              </a:ext>
            </a:extLst>
          </p:cNvPr>
          <p:cNvSpPr txBox="1"/>
          <p:nvPr/>
        </p:nvSpPr>
        <p:spPr>
          <a:xfrm>
            <a:off x="2941982" y="4876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1 verbe conjugué = 1 proposition. </a:t>
            </a:r>
          </a:p>
        </p:txBody>
      </p:sp>
    </p:spTree>
    <p:extLst>
      <p:ext uri="{BB962C8B-B14F-4D97-AF65-F5344CB8AC3E}">
        <p14:creationId xmlns:p14="http://schemas.microsoft.com/office/powerpoint/2010/main" val="40807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88B3295-9918-4B90-9154-DA2EB9B0BA26}"/>
              </a:ext>
            </a:extLst>
          </p:cNvPr>
          <p:cNvSpPr txBox="1"/>
          <p:nvPr/>
        </p:nvSpPr>
        <p:spPr>
          <a:xfrm>
            <a:off x="1802295" y="1797183"/>
            <a:ext cx="8057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Quand nous allons   à la chasse aux papillons, nous nous amusons bien!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B90FE94-D2F3-4C12-933E-0BE29172D332}"/>
              </a:ext>
            </a:extLst>
          </p:cNvPr>
          <p:cNvSpPr txBox="1"/>
          <p:nvPr/>
        </p:nvSpPr>
        <p:spPr>
          <a:xfrm>
            <a:off x="1987827" y="3530052"/>
            <a:ext cx="72754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ici, vous trouvez deux verbes conjugués : "</a:t>
            </a:r>
            <a:r>
              <a:rPr lang="fr-FR" dirty="0">
                <a:solidFill>
                  <a:srgbClr val="FF0000"/>
                </a:solidFill>
              </a:rPr>
              <a:t>allons</a:t>
            </a:r>
            <a:r>
              <a:rPr lang="fr-FR" dirty="0"/>
              <a:t>" et "</a:t>
            </a:r>
            <a:r>
              <a:rPr lang="fr-FR" dirty="0">
                <a:solidFill>
                  <a:srgbClr val="FF0000"/>
                </a:solidFill>
              </a:rPr>
              <a:t>amusons</a:t>
            </a:r>
            <a:r>
              <a:rPr lang="fr-FR" dirty="0"/>
              <a:t>". 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5036205-DA50-4ED4-BD6A-02DE528CAF13}"/>
              </a:ext>
            </a:extLst>
          </p:cNvPr>
          <p:cNvSpPr txBox="1"/>
          <p:nvPr/>
        </p:nvSpPr>
        <p:spPr>
          <a:xfrm>
            <a:off x="1802295" y="2608732"/>
            <a:ext cx="8057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Quand nous </a:t>
            </a:r>
            <a:r>
              <a:rPr lang="fr-FR" dirty="0">
                <a:solidFill>
                  <a:srgbClr val="FF0000"/>
                </a:solidFill>
              </a:rPr>
              <a:t>allons</a:t>
            </a:r>
            <a:r>
              <a:rPr lang="fr-FR" dirty="0"/>
              <a:t>   à la chasse aux papillons, nous nous </a:t>
            </a:r>
            <a:r>
              <a:rPr lang="fr-FR" dirty="0">
                <a:solidFill>
                  <a:srgbClr val="FF0000"/>
                </a:solidFill>
              </a:rPr>
              <a:t>amusons</a:t>
            </a:r>
            <a:r>
              <a:rPr lang="fr-FR" dirty="0"/>
              <a:t> bien!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AF8F65E-9A32-4BFD-8D66-E3F809837542}"/>
              </a:ext>
            </a:extLst>
          </p:cNvPr>
          <p:cNvSpPr txBox="1"/>
          <p:nvPr/>
        </p:nvSpPr>
        <p:spPr>
          <a:xfrm>
            <a:off x="3564835" y="454370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2 verbes conjugués = 2 propositions.</a:t>
            </a:r>
          </a:p>
        </p:txBody>
      </p:sp>
    </p:spTree>
    <p:extLst>
      <p:ext uri="{BB962C8B-B14F-4D97-AF65-F5344CB8AC3E}">
        <p14:creationId xmlns:p14="http://schemas.microsoft.com/office/powerpoint/2010/main" val="96974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89B6520-6137-47A4-A84E-9F9325037003}"/>
              </a:ext>
            </a:extLst>
          </p:cNvPr>
          <p:cNvSpPr txBox="1"/>
          <p:nvPr/>
        </p:nvSpPr>
        <p:spPr>
          <a:xfrm>
            <a:off x="1287055" y="755373"/>
            <a:ext cx="96178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savoir où 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proposition principale,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proposition subordonnée,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 faut se demander lequel des deux segments de phrase peut fonctionner sans l’autre 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ACF2FD0F-E84A-4504-8BB0-F6FDB3346D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8095997"/>
              </p:ext>
            </p:extLst>
          </p:nvPr>
        </p:nvGraphicFramePr>
        <p:xfrm>
          <a:off x="1828800" y="3299791"/>
          <a:ext cx="4463772" cy="1709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4CE6A3B-ED25-4D08-A341-1567FF2E44AA}"/>
              </a:ext>
            </a:extLst>
          </p:cNvPr>
          <p:cNvSpPr/>
          <p:nvPr/>
        </p:nvSpPr>
        <p:spPr>
          <a:xfrm>
            <a:off x="6545024" y="2908852"/>
            <a:ext cx="479286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C’est la proposition principale</a:t>
            </a:r>
          </a:p>
        </p:txBody>
      </p:sp>
    </p:spTree>
    <p:extLst>
      <p:ext uri="{BB962C8B-B14F-4D97-AF65-F5344CB8AC3E}">
        <p14:creationId xmlns:p14="http://schemas.microsoft.com/office/powerpoint/2010/main" val="193112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1B2CDA91-F2E2-45C8-83BC-DC2073E16A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3105349"/>
              </p:ext>
            </p:extLst>
          </p:nvPr>
        </p:nvGraphicFramePr>
        <p:xfrm>
          <a:off x="556591" y="1908312"/>
          <a:ext cx="4463772" cy="1709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F718676-0DAF-4E53-9F69-9968F7089777}"/>
              </a:ext>
            </a:extLst>
          </p:cNvPr>
          <p:cNvSpPr/>
          <p:nvPr/>
        </p:nvSpPr>
        <p:spPr>
          <a:xfrm>
            <a:off x="5020363" y="2048184"/>
            <a:ext cx="66621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C’est une proposition </a:t>
            </a:r>
          </a:p>
          <a:p>
            <a:pPr algn="ctr"/>
            <a:r>
              <a:rPr lang="fr-FR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subordonnée</a:t>
            </a:r>
            <a:endParaRPr lang="fr-F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E0D8BF-0332-49DC-8E41-CB14FFA0172C}"/>
              </a:ext>
            </a:extLst>
          </p:cNvPr>
          <p:cNvSpPr/>
          <p:nvPr/>
        </p:nvSpPr>
        <p:spPr>
          <a:xfrm>
            <a:off x="450951" y="873491"/>
            <a:ext cx="1102505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Une proposition subordonnée</a:t>
            </a:r>
          </a:p>
          <a:p>
            <a:pPr algn="ctr"/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a besoin </a:t>
            </a:r>
          </a:p>
          <a:p>
            <a:pPr algn="ctr"/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d’une proposition principale</a:t>
            </a:r>
          </a:p>
          <a:p>
            <a:pPr algn="ctr"/>
            <a:r>
              <a:rPr lang="fr-FR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pour exister…</a:t>
            </a:r>
          </a:p>
        </p:txBody>
      </p:sp>
    </p:spTree>
    <p:extLst>
      <p:ext uri="{BB962C8B-B14F-4D97-AF65-F5344CB8AC3E}">
        <p14:creationId xmlns:p14="http://schemas.microsoft.com/office/powerpoint/2010/main" val="137829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52391B-150E-40CD-9D69-0597027256B3}"/>
              </a:ext>
            </a:extLst>
          </p:cNvPr>
          <p:cNvSpPr/>
          <p:nvPr/>
        </p:nvSpPr>
        <p:spPr>
          <a:xfrm>
            <a:off x="3668092" y="2119196"/>
            <a:ext cx="4855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Sub-ordonnée</a:t>
            </a:r>
            <a:endParaRPr lang="fr-F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0CADB7-0AB2-4F9A-86AF-C98DCCAAA447}"/>
              </a:ext>
            </a:extLst>
          </p:cNvPr>
          <p:cNvSpPr/>
          <p:nvPr/>
        </p:nvSpPr>
        <p:spPr>
          <a:xfrm>
            <a:off x="4214716" y="3685115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Sub</a:t>
            </a:r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= sous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76DF54-D960-42BF-9E22-EE2F75FF5AEB}"/>
              </a:ext>
            </a:extLst>
          </p:cNvPr>
          <p:cNvSpPr/>
          <p:nvPr/>
        </p:nvSpPr>
        <p:spPr>
          <a:xfrm>
            <a:off x="2378690" y="5125280"/>
            <a:ext cx="79912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 ordonnée sous</a:t>
            </a:r>
            <a:r>
              <a:rPr lang="fr-FR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 » la principale</a:t>
            </a:r>
            <a:endParaRPr lang="fr-FR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15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487B1C4-4019-47DF-A10A-AE1742C7BF10}"/>
              </a:ext>
            </a:extLst>
          </p:cNvPr>
          <p:cNvSpPr txBox="1"/>
          <p:nvPr/>
        </p:nvSpPr>
        <p:spPr>
          <a:xfrm>
            <a:off x="2054087" y="2043140"/>
            <a:ext cx="86271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Pour trouver les limites d'une proposition subordonnée,  on peut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Regarder s’il y a un mot « subordonnant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regarder la ponctuation,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voir ce qui dépend du verbe conjugué dans la proposition.</a:t>
            </a:r>
          </a:p>
        </p:txBody>
      </p:sp>
    </p:spTree>
    <p:extLst>
      <p:ext uri="{BB962C8B-B14F-4D97-AF65-F5344CB8AC3E}">
        <p14:creationId xmlns:p14="http://schemas.microsoft.com/office/powerpoint/2010/main" val="2743886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TM04033921[[fn=Damas]]</Template>
  <TotalTime>68</TotalTime>
  <Words>695</Words>
  <Application>Microsoft Office PowerPoint</Application>
  <PresentationFormat>Grand écran</PresentationFormat>
  <Paragraphs>79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Bookman Old Style</vt:lpstr>
      <vt:lpstr>Rockwell</vt:lpstr>
      <vt:lpstr>Damask</vt:lpstr>
      <vt:lpstr>Analyser  une phrase complexe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propositions subordonnées ont une nature  = elles sont quelque chose qu’on peut nommer !</vt:lpstr>
      <vt:lpstr>Les propositions subordonnées ont une fonction dans la phrase. </vt:lpstr>
      <vt:lpstr>Quand nous allons   à la chasse aux papillons,  nous nous amusons bien! </vt:lpstr>
      <vt:lpstr>Présentation PowerPoint</vt:lpstr>
      <vt:lpstr>Présentation PowerPoint</vt:lpstr>
      <vt:lpstr>La chasse aux papillons est tellement agréable que nous aimerions y retourner souvent.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Analyser  une phrase complexe</dc:title>
  <dc:creator>Nathalie Garnaud</dc:creator>
  <cp:lastModifiedBy>Nathalie Garnaud</cp:lastModifiedBy>
  <cp:revision>8</cp:revision>
  <dcterms:created xsi:type="dcterms:W3CDTF">2021-06-02T14:53:23Z</dcterms:created>
  <dcterms:modified xsi:type="dcterms:W3CDTF">2021-06-02T16:01:35Z</dcterms:modified>
</cp:coreProperties>
</file>